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8"/>
  </p:notesMasterIdLst>
  <p:handoutMasterIdLst>
    <p:handoutMasterId r:id="rId9"/>
  </p:handoutMasterIdLst>
  <p:sldIdLst>
    <p:sldId id="336" r:id="rId2"/>
    <p:sldId id="346" r:id="rId3"/>
    <p:sldId id="347" r:id="rId4"/>
    <p:sldId id="348" r:id="rId5"/>
    <p:sldId id="349" r:id="rId6"/>
    <p:sldId id="350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336"/>
            <p14:sldId id="346"/>
            <p14:sldId id="347"/>
            <p14:sldId id="348"/>
            <p14:sldId id="349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CCFF"/>
    <a:srgbClr val="66CCFF"/>
    <a:srgbClr val="99CCFF"/>
    <a:srgbClr val="3399FF"/>
    <a:srgbClr val="FA0606"/>
    <a:srgbClr val="0066CC"/>
    <a:srgbClr val="FFC000"/>
    <a:srgbClr val="66FF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98" autoAdjust="0"/>
    <p:restoredTop sz="96144" autoAdjust="0"/>
  </p:normalViewPr>
  <p:slideViewPr>
    <p:cSldViewPr snapToGrid="0">
      <p:cViewPr varScale="1">
        <p:scale>
          <a:sx n="111" d="100"/>
          <a:sy n="111" d="100"/>
        </p:scale>
        <p:origin x="99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2022/2/24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2022/2/24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7742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3011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5004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9392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507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5.wdp"/><Relationship Id="rId1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microsoft.com/office/2007/relationships/hdphoto" Target="../media/hdphoto2.wdp"/><Relationship Id="rId12" Type="http://schemas.openxmlformats.org/officeDocument/2006/relationships/image" Target="../media/image19.png"/><Relationship Id="rId17" Type="http://schemas.microsoft.com/office/2007/relationships/hdphoto" Target="../media/hdphoto7.wdp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1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18.png"/><Relationship Id="rId19" Type="http://schemas.microsoft.com/office/2007/relationships/hdphoto" Target="../media/hdphoto8.wdp"/><Relationship Id="rId4" Type="http://schemas.openxmlformats.org/officeDocument/2006/relationships/image" Target="../media/image15.png"/><Relationship Id="rId9" Type="http://schemas.microsoft.com/office/2007/relationships/hdphoto" Target="../media/hdphoto3.wdp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2"/>
          <p:cNvSpPr/>
          <p:nvPr/>
        </p:nvSpPr>
        <p:spPr>
          <a:xfrm>
            <a:off x="1077427" y="2048256"/>
            <a:ext cx="9986813" cy="1681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SWAN- </a:t>
            </a:r>
            <a:r>
              <a:rPr lang="en-US" altLang="zh-TW" sz="48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SMT </a:t>
            </a: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Profile </a:t>
            </a:r>
            <a:r>
              <a:rPr lang="en-US" altLang="zh-CN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Verify</a:t>
            </a: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Review</a:t>
            </a:r>
            <a:endParaRPr lang="en-US" altLang="zh-TW" sz="4800" b="1" dirty="0">
              <a:solidFill>
                <a:srgbClr val="0000F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30497" y="5438170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JBD-VN-ME</a:t>
            </a:r>
          </a:p>
          <a:p>
            <a:r>
              <a:rPr lang="en-US" dirty="0" smtClean="0"/>
              <a:t>2022/02/14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44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4648" y="514710"/>
            <a:ext cx="2911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.Reflow Profile optimal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6629398" y="1787478"/>
            <a:ext cx="310898" cy="841333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750" y="5908952"/>
            <a:ext cx="1003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Summary: </a:t>
            </a:r>
            <a:r>
              <a:rPr lang="en-US" dirty="0" smtClean="0">
                <a:sym typeface="Wingdings" panose="05000000000000000000" pitchFamily="2" charset="2"/>
              </a:rPr>
              <a:t>Void Solder &gt; 30% unable to improved 100%. </a:t>
            </a:r>
            <a:r>
              <a:rPr lang="en-US" dirty="0" err="1" smtClean="0">
                <a:sym typeface="Wingdings" panose="05000000000000000000" pitchFamily="2" charset="2"/>
              </a:rPr>
              <a:t>Fii</a:t>
            </a:r>
            <a:r>
              <a:rPr lang="en-US" dirty="0" smtClean="0">
                <a:sym typeface="Wingdings" panose="05000000000000000000" pitchFamily="2" charset="2"/>
              </a:rPr>
              <a:t> RD &amp; ME will keep and monitor this issue.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551134"/>
              </p:ext>
            </p:extLst>
          </p:nvPr>
        </p:nvGraphicFramePr>
        <p:xfrm>
          <a:off x="7130110" y="1066687"/>
          <a:ext cx="4830242" cy="2282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286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920505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840721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417730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6979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mm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Paste: KOKI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S3X58-M500</a:t>
                      </a: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347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3470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3860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1.25%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4617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638208"/>
              </p:ext>
            </p:extLst>
          </p:nvPr>
        </p:nvGraphicFramePr>
        <p:xfrm>
          <a:off x="1232360" y="1097442"/>
          <a:ext cx="5207224" cy="2252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8545">
                  <a:extLst>
                    <a:ext uri="{9D8B030D-6E8A-4147-A177-3AD203B41FA5}">
                      <a16:colId xmlns:a16="http://schemas.microsoft.com/office/drawing/2014/main" val="275701441"/>
                    </a:ext>
                  </a:extLst>
                </a:gridCol>
                <a:gridCol w="1309025">
                  <a:extLst>
                    <a:ext uri="{9D8B030D-6E8A-4147-A177-3AD203B41FA5}">
                      <a16:colId xmlns:a16="http://schemas.microsoft.com/office/drawing/2014/main" val="2902590582"/>
                    </a:ext>
                  </a:extLst>
                </a:gridCol>
                <a:gridCol w="1549654">
                  <a:extLst>
                    <a:ext uri="{9D8B030D-6E8A-4147-A177-3AD203B41FA5}">
                      <a16:colId xmlns:a16="http://schemas.microsoft.com/office/drawing/2014/main" val="3097305734"/>
                    </a:ext>
                  </a:extLst>
                </a:gridCol>
              </a:tblGrid>
              <a:tr h="2147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Profile feature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 smtClean="0">
                          <a:effectLst/>
                        </a:rPr>
                        <a:t>Fii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smtClean="0">
                          <a:effectLst/>
                        </a:rPr>
                        <a:t>suggest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Result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49708"/>
                  </a:ext>
                </a:extLst>
              </a:tr>
              <a:tr h="2589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Ramp-up rate (Tsmax to 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0.88~0.92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37199"/>
                  </a:ext>
                </a:extLst>
              </a:tr>
              <a:tr h="2589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Preheat Time (150-180°C) (ts)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60-120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94~99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625609"/>
                  </a:ext>
                </a:extLst>
              </a:tr>
              <a:tr h="2589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Soldering time(TL&gt;217°C) (tL)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50-90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82~87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550606"/>
                  </a:ext>
                </a:extLst>
              </a:tr>
              <a:tr h="420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(Suggest </a:t>
                      </a:r>
                      <a:r>
                        <a:rPr lang="en-US" sz="1200" u="none" strike="noStrike" dirty="0" smtClean="0">
                          <a:effectLst/>
                        </a:rPr>
                        <a:t>240-250°C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245.0~246.3</a:t>
                      </a:r>
                      <a:endParaRPr lang="en-US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20745"/>
                  </a:ext>
                </a:extLst>
              </a:tr>
              <a:tr h="420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Time within 5°C of actual 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20-40 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26~28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34187"/>
                  </a:ext>
                </a:extLst>
              </a:tr>
              <a:tr h="420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Ramp-down rate (Tp to Tsmax)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-0.91 ~ -0.82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52623"/>
                  </a:ext>
                </a:extLst>
              </a:tr>
            </a:tbl>
          </a:graphicData>
        </a:graphic>
      </p:graphicFrame>
      <p:sp>
        <p:nvSpPr>
          <p:cNvPr id="12" name="Right Arrow 11"/>
          <p:cNvSpPr/>
          <p:nvPr/>
        </p:nvSpPr>
        <p:spPr>
          <a:xfrm>
            <a:off x="6576897" y="4266006"/>
            <a:ext cx="306054" cy="726543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704128"/>
              </p:ext>
            </p:extLst>
          </p:nvPr>
        </p:nvGraphicFramePr>
        <p:xfrm>
          <a:off x="7130110" y="3614591"/>
          <a:ext cx="4830242" cy="2186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286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920505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840721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417730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6697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mm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Paste: KOKI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S3X58-M500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3413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3413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0.75%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379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1.25%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4540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6184693"/>
              </p:ext>
            </p:extLst>
          </p:nvPr>
        </p:nvGraphicFramePr>
        <p:xfrm>
          <a:off x="1232360" y="3574947"/>
          <a:ext cx="5207223" cy="22257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8544">
                  <a:extLst>
                    <a:ext uri="{9D8B030D-6E8A-4147-A177-3AD203B41FA5}">
                      <a16:colId xmlns:a16="http://schemas.microsoft.com/office/drawing/2014/main" val="275701441"/>
                    </a:ext>
                  </a:extLst>
                </a:gridCol>
                <a:gridCol w="1309025">
                  <a:extLst>
                    <a:ext uri="{9D8B030D-6E8A-4147-A177-3AD203B41FA5}">
                      <a16:colId xmlns:a16="http://schemas.microsoft.com/office/drawing/2014/main" val="2902590582"/>
                    </a:ext>
                  </a:extLst>
                </a:gridCol>
                <a:gridCol w="1549654">
                  <a:extLst>
                    <a:ext uri="{9D8B030D-6E8A-4147-A177-3AD203B41FA5}">
                      <a16:colId xmlns:a16="http://schemas.microsoft.com/office/drawing/2014/main" val="3097305734"/>
                    </a:ext>
                  </a:extLst>
                </a:gridCol>
              </a:tblGrid>
              <a:tr h="2308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Profile feature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 smtClean="0">
                          <a:effectLst/>
                        </a:rPr>
                        <a:t>Fii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smtClean="0">
                          <a:effectLst/>
                        </a:rPr>
                        <a:t>suggest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Result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49708"/>
                  </a:ext>
                </a:extLst>
              </a:tr>
              <a:tr h="2802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Ramp-up rate (Tsmax to 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0.80~0.89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37199"/>
                  </a:ext>
                </a:extLst>
              </a:tr>
              <a:tr h="2802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Preheat Time (150-180°C) (ts)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60-120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90~96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625609"/>
                  </a:ext>
                </a:extLst>
              </a:tr>
              <a:tr h="2802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Soldering time(TL&gt;217°C) (tL)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50-90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71~76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550606"/>
                  </a:ext>
                </a:extLst>
              </a:tr>
              <a:tr h="445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(Suggest </a:t>
                      </a:r>
                      <a:r>
                        <a:rPr lang="en-US" sz="1200" u="none" strike="noStrike" dirty="0" smtClean="0">
                          <a:effectLst/>
                        </a:rPr>
                        <a:t>240-250°C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245.1~247.8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20745"/>
                  </a:ext>
                </a:extLst>
              </a:tr>
              <a:tr h="4286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Time within 5°C of actual 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20-40 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26~29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34187"/>
                  </a:ext>
                </a:extLst>
              </a:tr>
              <a:tr h="2802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Ramp-down rate (Tp to Tsmax)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-1.15 ~ -0.92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5262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6845" y="1049299"/>
            <a:ext cx="837089" cy="369332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Time-1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87777" y="3574947"/>
            <a:ext cx="837089" cy="369332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Time-2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1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96" y="911369"/>
            <a:ext cx="10175806" cy="2453623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696" y="529547"/>
            <a:ext cx="3177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.Customer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Profile 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suggest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696" y="3326190"/>
            <a:ext cx="3421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.Fii Profile verify &amp; optimal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848272"/>
              </p:ext>
            </p:extLst>
          </p:nvPr>
        </p:nvGraphicFramePr>
        <p:xfrm>
          <a:off x="1452820" y="3759613"/>
          <a:ext cx="5156200" cy="2112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5532">
                  <a:extLst>
                    <a:ext uri="{9D8B030D-6E8A-4147-A177-3AD203B41FA5}">
                      <a16:colId xmlns:a16="http://schemas.microsoft.com/office/drawing/2014/main" val="275701441"/>
                    </a:ext>
                  </a:extLst>
                </a:gridCol>
                <a:gridCol w="1296198">
                  <a:extLst>
                    <a:ext uri="{9D8B030D-6E8A-4147-A177-3AD203B41FA5}">
                      <a16:colId xmlns:a16="http://schemas.microsoft.com/office/drawing/2014/main" val="2902590582"/>
                    </a:ext>
                  </a:extLst>
                </a:gridCol>
                <a:gridCol w="1534470">
                  <a:extLst>
                    <a:ext uri="{9D8B030D-6E8A-4147-A177-3AD203B41FA5}">
                      <a16:colId xmlns:a16="http://schemas.microsoft.com/office/drawing/2014/main" val="3097305734"/>
                    </a:ext>
                  </a:extLst>
                </a:gridCol>
              </a:tblGrid>
              <a:tr h="2095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Profile feature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 smtClean="0">
                          <a:effectLst/>
                        </a:rPr>
                        <a:t>Fii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suggest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Result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49708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Ramp-up rate (</a:t>
                      </a:r>
                      <a:r>
                        <a:rPr lang="en-US" sz="1400" u="none" strike="noStrike" dirty="0" err="1">
                          <a:effectLst/>
                        </a:rPr>
                        <a:t>Tsmax</a:t>
                      </a:r>
                      <a:r>
                        <a:rPr lang="en-US" sz="1400" u="none" strike="noStrike" dirty="0">
                          <a:effectLst/>
                        </a:rPr>
                        <a:t> to </a:t>
                      </a:r>
                      <a:r>
                        <a:rPr lang="en-US" sz="1400" u="none" strike="noStrike" dirty="0" err="1">
                          <a:effectLst/>
                        </a:rPr>
                        <a:t>Tp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3°C/second max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0.94~0.98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37199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Preheat Time (150-180°C) (ts)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60-120 </a:t>
                      </a:r>
                      <a:r>
                        <a:rPr lang="en-US" sz="1400" u="none" strike="noStrike" dirty="0">
                          <a:effectLst/>
                        </a:rPr>
                        <a:t>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88~96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625609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Soldering time(TL&gt;217°C) (tL)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50-90 </a:t>
                      </a:r>
                      <a:r>
                        <a:rPr lang="en-US" sz="1400" u="none" strike="noStrike" dirty="0">
                          <a:effectLst/>
                        </a:rPr>
                        <a:t>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88~90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550606"/>
                  </a:ext>
                </a:extLst>
              </a:tr>
              <a:tr h="4040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Peak Temperature (Tp)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(Suggest </a:t>
                      </a:r>
                      <a:r>
                        <a:rPr lang="en-US" sz="1400" u="none" strike="noStrike" dirty="0" smtClean="0">
                          <a:effectLst/>
                        </a:rPr>
                        <a:t>240-250°C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245.0~246.0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20745"/>
                  </a:ext>
                </a:extLst>
              </a:tr>
              <a:tr h="38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Time within 5°C of actual peak temperature (tp)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20-40 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27~29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34187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Ramp-down rate (Tp to Tsmax)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3°C/second max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-1.05 ~ -0.86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52623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393970"/>
              </p:ext>
            </p:extLst>
          </p:nvPr>
        </p:nvGraphicFramePr>
        <p:xfrm>
          <a:off x="7075246" y="3704894"/>
          <a:ext cx="4830242" cy="2167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286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920505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840721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417730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6738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mm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Paste: KOKI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S3X58-M500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336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336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0.75%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374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1.50%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4473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  <p:sp>
        <p:nvSpPr>
          <p:cNvPr id="12" name="Right Arrow 11"/>
          <p:cNvSpPr/>
          <p:nvPr/>
        </p:nvSpPr>
        <p:spPr>
          <a:xfrm>
            <a:off x="6689106" y="4521563"/>
            <a:ext cx="306054" cy="726543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4696" y="3758611"/>
            <a:ext cx="837089" cy="369332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Time-3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5286" y="5920087"/>
            <a:ext cx="9898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Summary: </a:t>
            </a:r>
            <a:r>
              <a:rPr lang="en-US" sz="1600" dirty="0" smtClean="0">
                <a:sym typeface="Wingdings" panose="05000000000000000000" pitchFamily="2" charset="2"/>
              </a:rPr>
              <a:t>Void Solder &gt; 30% unable to improved 100%. </a:t>
            </a:r>
            <a:r>
              <a:rPr lang="en-US" sz="1600" dirty="0" err="1" smtClean="0">
                <a:sym typeface="Wingdings" panose="05000000000000000000" pitchFamily="2" charset="2"/>
              </a:rPr>
              <a:t>Fii</a:t>
            </a:r>
            <a:r>
              <a:rPr lang="en-US" sz="1600" dirty="0" smtClean="0">
                <a:sym typeface="Wingdings" panose="05000000000000000000" pitchFamily="2" charset="2"/>
              </a:rPr>
              <a:t> RD &amp; ME will keep and monitor this issue.</a:t>
            </a:r>
          </a:p>
          <a:p>
            <a:r>
              <a:rPr lang="en-US" sz="1600" dirty="0">
                <a:sym typeface="Wingdings" panose="05000000000000000000" pitchFamily="2" charset="2"/>
              </a:rPr>
              <a:t>(Note</a:t>
            </a:r>
            <a:r>
              <a:rPr lang="en-US" sz="1600" dirty="0" smtClean="0">
                <a:sym typeface="Wingdings" panose="05000000000000000000" pitchFamily="2" charset="2"/>
              </a:rPr>
              <a:t>: Some </a:t>
            </a:r>
            <a:r>
              <a:rPr lang="en-US" sz="1600" dirty="0">
                <a:sym typeface="Wingdings" panose="05000000000000000000" pitchFamily="2" charset="2"/>
              </a:rPr>
              <a:t>components cannot withstand temperatures exceeding 250 degrees when passing through the </a:t>
            </a:r>
            <a:r>
              <a:rPr lang="en-US" sz="1600" dirty="0" smtClean="0">
                <a:sym typeface="Wingdings" panose="05000000000000000000" pitchFamily="2" charset="2"/>
              </a:rPr>
              <a:t>Reflow)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13632" y="1865376"/>
            <a:ext cx="2186243" cy="393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875" y="2653189"/>
            <a:ext cx="6092125" cy="681953"/>
          </a:xfrm>
          <a:prstGeom prst="rect">
            <a:avLst/>
          </a:prstGeom>
          <a:ln>
            <a:solidFill>
              <a:srgbClr val="33CCFF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7836408" y="2231136"/>
            <a:ext cx="2769604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Vendor </a:t>
            </a:r>
            <a:r>
              <a:rPr lang="en-US" sz="1600" dirty="0" smtClean="0"/>
              <a:t>suggest profile for MIC </a:t>
            </a:r>
            <a:endParaRPr lang="en-US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10703622" y="658891"/>
            <a:ext cx="130035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2022/02/10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8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766" y="628710"/>
            <a:ext cx="2832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5.X-Ray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mage confirm.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061910"/>
              </p:ext>
            </p:extLst>
          </p:nvPr>
        </p:nvGraphicFramePr>
        <p:xfrm>
          <a:off x="106610" y="1099390"/>
          <a:ext cx="11946487" cy="4698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641">
                  <a:extLst>
                    <a:ext uri="{9D8B030D-6E8A-4147-A177-3AD203B41FA5}">
                      <a16:colId xmlns:a16="http://schemas.microsoft.com/office/drawing/2014/main" val="63114283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1395715087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4267961393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1994965769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2276749831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2627366354"/>
                    </a:ext>
                  </a:extLst>
                </a:gridCol>
                <a:gridCol w="1706641">
                  <a:extLst>
                    <a:ext uri="{9D8B030D-6E8A-4147-A177-3AD203B41FA5}">
                      <a16:colId xmlns:a16="http://schemas.microsoft.com/office/drawing/2014/main" val="3860444640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Defect Type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214064"/>
                  </a:ext>
                </a:extLst>
              </a:tr>
              <a:tr h="198334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Solder Void Image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77889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Solder Void 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36.6%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35.6%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32.0%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8996862"/>
                  </a:ext>
                </a:extLst>
              </a:tr>
              <a:tr h="198334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Solder Ball Image 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070491"/>
                  </a:ext>
                </a:extLst>
              </a:tr>
            </a:tbl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3495893" y="3853826"/>
            <a:ext cx="1625790" cy="1853458"/>
            <a:chOff x="3570634" y="4089728"/>
            <a:chExt cx="1417864" cy="153436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0634" y="4089728"/>
              <a:ext cx="1417864" cy="1534367"/>
            </a:xfrm>
            <a:prstGeom prst="rect">
              <a:avLst/>
            </a:prstGeom>
          </p:spPr>
        </p:pic>
        <p:sp>
          <p:nvSpPr>
            <p:cNvPr id="31" name="Oval 30"/>
            <p:cNvSpPr/>
            <p:nvPr/>
          </p:nvSpPr>
          <p:spPr>
            <a:xfrm>
              <a:off x="3978118" y="4124103"/>
              <a:ext cx="158439" cy="1504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4309502" y="4135626"/>
              <a:ext cx="158439" cy="1504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293392" y="3841237"/>
            <a:ext cx="1468416" cy="1866047"/>
            <a:chOff x="5345364" y="3913912"/>
            <a:chExt cx="1328748" cy="166629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5364" y="3913912"/>
              <a:ext cx="1328748" cy="1666294"/>
            </a:xfrm>
            <a:prstGeom prst="rect">
              <a:avLst/>
            </a:prstGeom>
          </p:spPr>
        </p:pic>
        <p:sp>
          <p:nvSpPr>
            <p:cNvPr id="34" name="Oval 33"/>
            <p:cNvSpPr/>
            <p:nvPr/>
          </p:nvSpPr>
          <p:spPr>
            <a:xfrm>
              <a:off x="5615788" y="3925153"/>
              <a:ext cx="158439" cy="1504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985502" y="3888583"/>
            <a:ext cx="1608532" cy="1818699"/>
            <a:chOff x="7067436" y="4101643"/>
            <a:chExt cx="1250163" cy="1416002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5"/>
            <a:srcRect l="7051" t="7230" r="1844" b="10984"/>
            <a:stretch/>
          </p:blipFill>
          <p:spPr>
            <a:xfrm>
              <a:off x="7067436" y="4101643"/>
              <a:ext cx="1250163" cy="1416002"/>
            </a:xfrm>
            <a:prstGeom prst="rect">
              <a:avLst/>
            </a:prstGeom>
          </p:spPr>
        </p:pic>
        <p:sp>
          <p:nvSpPr>
            <p:cNvPr id="41" name="Oval 40"/>
            <p:cNvSpPr/>
            <p:nvPr/>
          </p:nvSpPr>
          <p:spPr>
            <a:xfrm>
              <a:off x="7387362" y="4135626"/>
              <a:ext cx="158439" cy="1504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7692517" y="4114884"/>
              <a:ext cx="158439" cy="15040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6260" t="4425" r="5576" b="5719"/>
          <a:stretch/>
        </p:blipFill>
        <p:spPr>
          <a:xfrm>
            <a:off x="1809530" y="1526054"/>
            <a:ext cx="1557430" cy="18762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8734" y="1501176"/>
            <a:ext cx="1649765" cy="1892524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1898301" y="3853826"/>
            <a:ext cx="1474447" cy="1853456"/>
            <a:chOff x="1880265" y="4300281"/>
            <a:chExt cx="1474447" cy="194376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880265" y="4300281"/>
              <a:ext cx="1474447" cy="1943766"/>
            </a:xfrm>
            <a:prstGeom prst="rect">
              <a:avLst/>
            </a:prstGeom>
          </p:spPr>
        </p:pic>
        <p:sp>
          <p:nvSpPr>
            <p:cNvPr id="35" name="Oval 34"/>
            <p:cNvSpPr/>
            <p:nvPr/>
          </p:nvSpPr>
          <p:spPr>
            <a:xfrm>
              <a:off x="2442395" y="5947161"/>
              <a:ext cx="175093" cy="168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2672346" y="5966747"/>
              <a:ext cx="175093" cy="168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708783" y="3888583"/>
            <a:ext cx="1412317" cy="1786994"/>
            <a:chOff x="8748176" y="4502409"/>
            <a:chExt cx="1123702" cy="1551437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9"/>
            <a:srcRect l="5992" t="5749" r="13632" b="5754"/>
            <a:stretch/>
          </p:blipFill>
          <p:spPr>
            <a:xfrm>
              <a:off x="8748176" y="4502409"/>
              <a:ext cx="1123702" cy="1550509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9146831" y="5885408"/>
              <a:ext cx="197667" cy="16843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0463843" y="3932566"/>
            <a:ext cx="1519252" cy="1774718"/>
            <a:chOff x="10330872" y="4300281"/>
            <a:chExt cx="1669685" cy="1853458"/>
          </a:xfrm>
        </p:grpSpPr>
        <p:grpSp>
          <p:nvGrpSpPr>
            <p:cNvPr id="12" name="Group 11"/>
            <p:cNvGrpSpPr/>
            <p:nvPr/>
          </p:nvGrpSpPr>
          <p:grpSpPr>
            <a:xfrm>
              <a:off x="10330872" y="4300281"/>
              <a:ext cx="1640125" cy="1853458"/>
              <a:chOff x="10517487" y="4060422"/>
              <a:chExt cx="1250639" cy="1525775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10"/>
              <a:srcRect r="5716"/>
              <a:stretch/>
            </p:blipFill>
            <p:spPr>
              <a:xfrm>
                <a:off x="10517487" y="4060422"/>
                <a:ext cx="1250639" cy="1525775"/>
              </a:xfrm>
              <a:prstGeom prst="rect">
                <a:avLst/>
              </a:prstGeom>
            </p:spPr>
          </p:pic>
          <p:sp>
            <p:nvSpPr>
              <p:cNvPr id="44" name="Oval 43"/>
              <p:cNvSpPr/>
              <p:nvPr/>
            </p:nvSpPr>
            <p:spPr>
              <a:xfrm>
                <a:off x="11022167" y="4115818"/>
                <a:ext cx="158439" cy="150407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Oval 37"/>
            <p:cNvSpPr/>
            <p:nvPr/>
          </p:nvSpPr>
          <p:spPr>
            <a:xfrm>
              <a:off x="11792775" y="5447074"/>
              <a:ext cx="207782" cy="18270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0273" y="1534679"/>
            <a:ext cx="1432062" cy="1808437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105285" y="5948857"/>
            <a:ext cx="11149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Summary: </a:t>
            </a:r>
            <a:r>
              <a:rPr lang="en-US" dirty="0"/>
              <a:t>C</a:t>
            </a:r>
            <a:r>
              <a:rPr lang="en-US" dirty="0" smtClean="0"/>
              <a:t>heck </a:t>
            </a:r>
            <a:r>
              <a:rPr lang="en-US" dirty="0"/>
              <a:t>for </a:t>
            </a:r>
            <a:r>
              <a:rPr lang="en-US" dirty="0">
                <a:sym typeface="Wingdings" panose="05000000000000000000" pitchFamily="2" charset="2"/>
              </a:rPr>
              <a:t>Void Solder &gt; 30% </a:t>
            </a:r>
            <a:r>
              <a:rPr lang="en-US" dirty="0"/>
              <a:t>an X</a:t>
            </a:r>
            <a:r>
              <a:rPr lang="en-US" dirty="0" smtClean="0"/>
              <a:t>-ray </a:t>
            </a:r>
            <a:r>
              <a:rPr lang="en-US" dirty="0"/>
              <a:t>machine with an image as pictured (</a:t>
            </a:r>
            <a:r>
              <a:rPr lang="en-US" dirty="0">
                <a:solidFill>
                  <a:srgbClr val="0000FF"/>
                </a:solidFill>
              </a:rPr>
              <a:t>The biggest </a:t>
            </a:r>
            <a:r>
              <a:rPr lang="en-US" dirty="0" smtClean="0">
                <a:solidFill>
                  <a:srgbClr val="0000FF"/>
                </a:solidFill>
              </a:rPr>
              <a:t>limit about: 36.6 %)</a:t>
            </a:r>
            <a:endParaRPr lang="en-US" dirty="0" smtClean="0">
              <a:solidFill>
                <a:srgbClr val="0000FF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9874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696" y="529547"/>
            <a:ext cx="3177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.Customer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Profile 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suggest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696" y="3222678"/>
            <a:ext cx="3421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.Fii Profile verify &amp; optimal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6689106" y="4469808"/>
            <a:ext cx="306054" cy="690276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4696" y="3706855"/>
            <a:ext cx="837089" cy="369332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Time-4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5286" y="5941581"/>
            <a:ext cx="9898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Summary: </a:t>
            </a:r>
            <a:r>
              <a:rPr lang="en-US" sz="1600" dirty="0" smtClean="0">
                <a:sym typeface="Wingdings" panose="05000000000000000000" pitchFamily="2" charset="2"/>
              </a:rPr>
              <a:t>Void Solder &gt; 30% unable to improved 100%. </a:t>
            </a:r>
            <a:r>
              <a:rPr lang="en-US" sz="1600" dirty="0" err="1" smtClean="0">
                <a:sym typeface="Wingdings" panose="05000000000000000000" pitchFamily="2" charset="2"/>
              </a:rPr>
              <a:t>Fii</a:t>
            </a:r>
            <a:r>
              <a:rPr lang="en-US" sz="1600" dirty="0" smtClean="0">
                <a:sym typeface="Wingdings" panose="05000000000000000000" pitchFamily="2" charset="2"/>
              </a:rPr>
              <a:t> RD &amp; ME will keep and monitor this issue.</a:t>
            </a:r>
          </a:p>
          <a:p>
            <a:r>
              <a:rPr lang="en-US" sz="1600" dirty="0">
                <a:sym typeface="Wingdings" panose="05000000000000000000" pitchFamily="2" charset="2"/>
              </a:rPr>
              <a:t>(Note</a:t>
            </a:r>
            <a:r>
              <a:rPr lang="en-US" sz="1600" dirty="0" smtClean="0">
                <a:sym typeface="Wingdings" panose="05000000000000000000" pitchFamily="2" charset="2"/>
              </a:rPr>
              <a:t>: Some </a:t>
            </a:r>
            <a:r>
              <a:rPr lang="en-US" sz="1600" dirty="0">
                <a:sym typeface="Wingdings" panose="05000000000000000000" pitchFamily="2" charset="2"/>
              </a:rPr>
              <a:t>components cannot withstand temperatures exceeding 250 degrees when passing through the </a:t>
            </a:r>
            <a:r>
              <a:rPr lang="en-US" sz="1600" dirty="0" smtClean="0">
                <a:sym typeface="Wingdings" panose="05000000000000000000" pitchFamily="2" charset="2"/>
              </a:rPr>
              <a:t>Reflow)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787449" y="682234"/>
            <a:ext cx="130035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2022/02/22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53240" y="849648"/>
            <a:ext cx="9715665" cy="2405973"/>
            <a:chOff x="653240" y="849648"/>
            <a:chExt cx="9715665" cy="260091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3240" y="849648"/>
              <a:ext cx="9715665" cy="260091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6021238" y="1811547"/>
              <a:ext cx="465826" cy="2070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054414" y="2449902"/>
              <a:ext cx="4088921" cy="26653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35693"/>
              </p:ext>
            </p:extLst>
          </p:nvPr>
        </p:nvGraphicFramePr>
        <p:xfrm>
          <a:off x="1263039" y="3725391"/>
          <a:ext cx="5345980" cy="2112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1126">
                  <a:extLst>
                    <a:ext uri="{9D8B030D-6E8A-4147-A177-3AD203B41FA5}">
                      <a16:colId xmlns:a16="http://schemas.microsoft.com/office/drawing/2014/main" val="275701441"/>
                    </a:ext>
                  </a:extLst>
                </a:gridCol>
                <a:gridCol w="1343906">
                  <a:extLst>
                    <a:ext uri="{9D8B030D-6E8A-4147-A177-3AD203B41FA5}">
                      <a16:colId xmlns:a16="http://schemas.microsoft.com/office/drawing/2014/main" val="2902590582"/>
                    </a:ext>
                  </a:extLst>
                </a:gridCol>
                <a:gridCol w="1590948">
                  <a:extLst>
                    <a:ext uri="{9D8B030D-6E8A-4147-A177-3AD203B41FA5}">
                      <a16:colId xmlns:a16="http://schemas.microsoft.com/office/drawing/2014/main" val="3097305734"/>
                    </a:ext>
                  </a:extLst>
                </a:gridCol>
              </a:tblGrid>
              <a:tr h="2095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Profile feature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 smtClean="0">
                          <a:effectLst/>
                        </a:rPr>
                        <a:t>Fii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suggest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Result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49708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Ramp-up rate (</a:t>
                      </a:r>
                      <a:r>
                        <a:rPr lang="en-US" sz="1400" u="none" strike="noStrike" dirty="0" err="1">
                          <a:effectLst/>
                        </a:rPr>
                        <a:t>Tsmax</a:t>
                      </a:r>
                      <a:r>
                        <a:rPr lang="en-US" sz="1400" u="none" strike="noStrike" dirty="0">
                          <a:effectLst/>
                        </a:rPr>
                        <a:t> to </a:t>
                      </a:r>
                      <a:r>
                        <a:rPr lang="en-US" sz="1400" u="none" strike="noStrike" dirty="0" err="1">
                          <a:effectLst/>
                        </a:rPr>
                        <a:t>Tp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3°C/second max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1.00~1.09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37199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Preheat Time (150-180°C) (ts)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60-120 </a:t>
                      </a:r>
                      <a:r>
                        <a:rPr lang="en-US" sz="1400" u="none" strike="noStrike" dirty="0">
                          <a:effectLst/>
                        </a:rPr>
                        <a:t>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98~100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625609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Soldering time(TL&gt;217°C) (tL)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50-90 </a:t>
                      </a:r>
                      <a:r>
                        <a:rPr lang="en-US" sz="1400" u="none" strike="noStrike" dirty="0">
                          <a:effectLst/>
                        </a:rPr>
                        <a:t>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  <a:r>
                        <a:rPr lang="en-US" altLang="zh-CN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~72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550606"/>
                  </a:ext>
                </a:extLst>
              </a:tr>
              <a:tr h="4040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Peak Temperature (Tp)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(Suggest </a:t>
                      </a:r>
                      <a:r>
                        <a:rPr lang="en-US" sz="1400" u="none" strike="noStrike" dirty="0" smtClean="0">
                          <a:effectLst/>
                        </a:rPr>
                        <a:t>240-250°C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248.2~248.7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20745"/>
                  </a:ext>
                </a:extLst>
              </a:tr>
              <a:tr h="38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Time within 5°C of actual peak temperature (tp)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20-40 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26~28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34187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Ramp-down rate (Tp to Tsmax)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3°C/second max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1.34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~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-1.56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52623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463765"/>
              </p:ext>
            </p:extLst>
          </p:nvPr>
        </p:nvGraphicFramePr>
        <p:xfrm>
          <a:off x="7075246" y="3722146"/>
          <a:ext cx="4830242" cy="2167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286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920505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840721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417730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6738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mm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Paste: KOKI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S3X58-M500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336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336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0.75%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374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1.75%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4473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07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766" y="628710"/>
            <a:ext cx="2832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.X-Ray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mage confirm.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091954"/>
              </p:ext>
            </p:extLst>
          </p:nvPr>
        </p:nvGraphicFramePr>
        <p:xfrm>
          <a:off x="106610" y="1028820"/>
          <a:ext cx="11946488" cy="4768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530">
                  <a:extLst>
                    <a:ext uri="{9D8B030D-6E8A-4147-A177-3AD203B41FA5}">
                      <a16:colId xmlns:a16="http://schemas.microsoft.com/office/drawing/2014/main" val="63114283"/>
                    </a:ext>
                  </a:extLst>
                </a:gridCol>
                <a:gridCol w="1480092">
                  <a:extLst>
                    <a:ext uri="{9D8B030D-6E8A-4147-A177-3AD203B41FA5}">
                      <a16:colId xmlns:a16="http://schemas.microsoft.com/office/drawing/2014/main" val="1395715087"/>
                    </a:ext>
                  </a:extLst>
                </a:gridCol>
                <a:gridCol w="1493311">
                  <a:extLst>
                    <a:ext uri="{9D8B030D-6E8A-4147-A177-3AD203B41FA5}">
                      <a16:colId xmlns:a16="http://schemas.microsoft.com/office/drawing/2014/main" val="4267961393"/>
                    </a:ext>
                  </a:extLst>
                </a:gridCol>
                <a:gridCol w="1493311">
                  <a:extLst>
                    <a:ext uri="{9D8B030D-6E8A-4147-A177-3AD203B41FA5}">
                      <a16:colId xmlns:a16="http://schemas.microsoft.com/office/drawing/2014/main" val="1994965769"/>
                    </a:ext>
                  </a:extLst>
                </a:gridCol>
                <a:gridCol w="1493311">
                  <a:extLst>
                    <a:ext uri="{9D8B030D-6E8A-4147-A177-3AD203B41FA5}">
                      <a16:colId xmlns:a16="http://schemas.microsoft.com/office/drawing/2014/main" val="2276749831"/>
                    </a:ext>
                  </a:extLst>
                </a:gridCol>
                <a:gridCol w="1493311">
                  <a:extLst>
                    <a:ext uri="{9D8B030D-6E8A-4147-A177-3AD203B41FA5}">
                      <a16:colId xmlns:a16="http://schemas.microsoft.com/office/drawing/2014/main" val="2627366354"/>
                    </a:ext>
                  </a:extLst>
                </a:gridCol>
                <a:gridCol w="1493311">
                  <a:extLst>
                    <a:ext uri="{9D8B030D-6E8A-4147-A177-3AD203B41FA5}">
                      <a16:colId xmlns:a16="http://schemas.microsoft.com/office/drawing/2014/main" val="3860444640"/>
                    </a:ext>
                  </a:extLst>
                </a:gridCol>
                <a:gridCol w="1493311">
                  <a:extLst>
                    <a:ext uri="{9D8B030D-6E8A-4147-A177-3AD203B41FA5}">
                      <a16:colId xmlns:a16="http://schemas.microsoft.com/office/drawing/2014/main" val="4004427660"/>
                    </a:ext>
                  </a:extLst>
                </a:gridCol>
              </a:tblGrid>
              <a:tr h="3712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Defect Type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5214064"/>
                  </a:ext>
                </a:extLst>
              </a:tr>
              <a:tr h="201313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Solder Void Image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4778891"/>
                  </a:ext>
                </a:extLst>
              </a:tr>
              <a:tr h="3712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Solder Void 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31.4%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31.1%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30.8%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8996862"/>
                  </a:ext>
                </a:extLst>
              </a:tr>
              <a:tr h="201313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Solder Ball Image 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070491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6453" y="5944321"/>
            <a:ext cx="1109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Summary: </a:t>
            </a:r>
            <a:r>
              <a:rPr lang="en-US" dirty="0"/>
              <a:t>C</a:t>
            </a:r>
            <a:r>
              <a:rPr lang="en-US" dirty="0" smtClean="0"/>
              <a:t>heck </a:t>
            </a:r>
            <a:r>
              <a:rPr lang="en-US" dirty="0"/>
              <a:t>for </a:t>
            </a:r>
            <a:r>
              <a:rPr lang="en-US" dirty="0">
                <a:sym typeface="Wingdings" panose="05000000000000000000" pitchFamily="2" charset="2"/>
              </a:rPr>
              <a:t>Void Solder &gt; 30% </a:t>
            </a:r>
            <a:r>
              <a:rPr lang="en-US" dirty="0"/>
              <a:t>an X</a:t>
            </a:r>
            <a:r>
              <a:rPr lang="en-US" dirty="0" smtClean="0"/>
              <a:t>-ray </a:t>
            </a:r>
            <a:r>
              <a:rPr lang="en-US" dirty="0"/>
              <a:t>machine with an image as pictured (</a:t>
            </a:r>
            <a:r>
              <a:rPr lang="en-US" dirty="0">
                <a:solidFill>
                  <a:srgbClr val="0000FF"/>
                </a:solidFill>
              </a:rPr>
              <a:t>The biggest limit about: </a:t>
            </a:r>
            <a:r>
              <a:rPr lang="en-US" dirty="0" smtClean="0">
                <a:solidFill>
                  <a:srgbClr val="0000FF"/>
                </a:solidFill>
              </a:rPr>
              <a:t>31.4 %).</a:t>
            </a:r>
            <a:endParaRPr lang="en-US" dirty="0" smtClean="0">
              <a:solidFill>
                <a:srgbClr val="0000FF"/>
              </a:solidFill>
              <a:sym typeface="Wingdings" panose="05000000000000000000" pitchFamily="2" charset="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654754" y="3916394"/>
            <a:ext cx="1390372" cy="1731712"/>
            <a:chOff x="3064265" y="1028820"/>
            <a:chExt cx="4562475" cy="569595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64265" y="1028820"/>
              <a:ext cx="4562475" cy="5695950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4940061" y="6026734"/>
              <a:ext cx="405442" cy="396815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6498566" y="6210266"/>
              <a:ext cx="405442" cy="396815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 rot="5400000">
            <a:off x="2971779" y="4100758"/>
            <a:ext cx="1766510" cy="1397786"/>
            <a:chOff x="4398960" y="2067518"/>
            <a:chExt cx="4635502" cy="371891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98960" y="2067518"/>
              <a:ext cx="4635502" cy="3718919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8609162" y="2976113"/>
              <a:ext cx="284672" cy="345057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618895" y="3916394"/>
            <a:ext cx="1410969" cy="1774174"/>
            <a:chOff x="4195762" y="995362"/>
            <a:chExt cx="3800475" cy="486727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195762" y="995362"/>
              <a:ext cx="3800475" cy="4867275"/>
            </a:xfrm>
            <a:prstGeom prst="rect">
              <a:avLst/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6173023" y="5361607"/>
              <a:ext cx="315097" cy="34628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250498" y="5375367"/>
              <a:ext cx="315097" cy="346282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153134" y="3916395"/>
            <a:ext cx="1396158" cy="1781836"/>
            <a:chOff x="7032630" y="964201"/>
            <a:chExt cx="3724510" cy="4734029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6527870" y="1468961"/>
              <a:ext cx="4734029" cy="3724510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8480533" y="5115464"/>
              <a:ext cx="370936" cy="364402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9693982" y="5201309"/>
              <a:ext cx="370936" cy="364402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111485" y="3908733"/>
            <a:ext cx="1381844" cy="1781835"/>
            <a:chOff x="7791181" y="591288"/>
            <a:chExt cx="3400425" cy="4086225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7791181" y="591288"/>
              <a:ext cx="3400425" cy="4086225"/>
            </a:xfrm>
            <a:prstGeom prst="rect">
              <a:avLst/>
            </a:prstGeom>
          </p:spPr>
        </p:pic>
        <p:sp>
          <p:nvSpPr>
            <p:cNvPr id="31" name="Oval 30"/>
            <p:cNvSpPr/>
            <p:nvPr/>
          </p:nvSpPr>
          <p:spPr>
            <a:xfrm>
              <a:off x="9997023" y="4248429"/>
              <a:ext cx="386591" cy="319177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10572113" y="4323194"/>
              <a:ext cx="386591" cy="319177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50521" y="1524445"/>
            <a:ext cx="1403406" cy="183367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1405833" y="1721573"/>
            <a:ext cx="1888214" cy="141892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4437306" y="1758064"/>
            <a:ext cx="1833676" cy="1366442"/>
          </a:xfrm>
          <a:prstGeom prst="rect">
            <a:avLst/>
          </a:prstGeom>
        </p:spPr>
      </p:pic>
      <p:grpSp>
        <p:nvGrpSpPr>
          <p:cNvPr id="47" name="Group 46"/>
          <p:cNvGrpSpPr/>
          <p:nvPr/>
        </p:nvGrpSpPr>
        <p:grpSpPr>
          <a:xfrm>
            <a:off x="7649356" y="3908734"/>
            <a:ext cx="1385528" cy="1789498"/>
            <a:chOff x="4211138" y="406442"/>
            <a:chExt cx="4572000" cy="5391150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3801563" y="816017"/>
              <a:ext cx="5391150" cy="4572000"/>
            </a:xfrm>
            <a:prstGeom prst="rect">
              <a:avLst/>
            </a:prstGeom>
          </p:spPr>
        </p:pic>
        <p:sp>
          <p:nvSpPr>
            <p:cNvPr id="46" name="Oval 45"/>
            <p:cNvSpPr/>
            <p:nvPr/>
          </p:nvSpPr>
          <p:spPr>
            <a:xfrm>
              <a:off x="7083520" y="5200160"/>
              <a:ext cx="533773" cy="420432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638149" y="3946441"/>
            <a:ext cx="1278358" cy="1736466"/>
            <a:chOff x="4033837" y="862012"/>
            <a:chExt cx="4124325" cy="5133975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033837" y="862012"/>
              <a:ext cx="4124325" cy="5133975"/>
            </a:xfrm>
            <a:prstGeom prst="rect">
              <a:avLst/>
            </a:prstGeom>
          </p:spPr>
        </p:pic>
        <p:sp>
          <p:nvSpPr>
            <p:cNvPr id="49" name="Oval 48"/>
            <p:cNvSpPr/>
            <p:nvPr/>
          </p:nvSpPr>
          <p:spPr>
            <a:xfrm>
              <a:off x="6599208" y="5511195"/>
              <a:ext cx="403974" cy="408718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7872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43181</TotalTime>
  <Words>711</Words>
  <Application>Microsoft Office PowerPoint</Application>
  <PresentationFormat>Widescreen</PresentationFormat>
  <Paragraphs>220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標楷體</vt:lpstr>
      <vt:lpstr>新細明體</vt:lpstr>
      <vt:lpstr>宋体</vt:lpstr>
      <vt:lpstr>Arial</vt:lpstr>
      <vt:lpstr>Calibri</vt:lpstr>
      <vt:lpstr>Calibri Light</vt:lpstr>
      <vt:lpstr>Times New Roman</vt:lpstr>
      <vt:lpstr>Wingdings</vt:lpstr>
      <vt:lpstr>1_Office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阮成倫</cp:lastModifiedBy>
  <cp:revision>5730</cp:revision>
  <dcterms:created xsi:type="dcterms:W3CDTF">2020-08-07T01:32:39Z</dcterms:created>
  <dcterms:modified xsi:type="dcterms:W3CDTF">2022-02-24T12:06:44Z</dcterms:modified>
</cp:coreProperties>
</file>